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1.jpeg" ContentType="image/jpeg"/>
  <Override PartName="/ppt/media/image3.png" ContentType="image/png"/>
  <Override PartName="/ppt/media/image2.jpeg" ContentType="image/jpeg"/>
  <Override PartName="/ppt/media/image8.png" ContentType="image/png"/>
  <Override PartName="/ppt/media/image4.png" ContentType="image/png"/>
  <Override PartName="/ppt/media/image6.jpeg" ContentType="image/jpeg"/>
  <Override PartName="/ppt/media/image5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jpeg" ContentType="image/jpe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375588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3926520" y="3339000"/>
            <a:ext cx="375588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585144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3926520" y="33390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5851440" y="33390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5196600" y="12204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466680" y="12204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3926520" y="33390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5196600" y="33390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6466680" y="33390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subTitle"/>
          </p:nvPr>
        </p:nvSpPr>
        <p:spPr>
          <a:xfrm>
            <a:off x="3926520" y="1220400"/>
            <a:ext cx="375588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375588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83276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851440" y="1220400"/>
            <a:ext cx="183276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subTitle"/>
          </p:nvPr>
        </p:nvSpPr>
        <p:spPr>
          <a:xfrm>
            <a:off x="534240" y="687240"/>
            <a:ext cx="1643760" cy="536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5851440" y="1220400"/>
            <a:ext cx="183276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3926520" y="33390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926520" y="1220400"/>
            <a:ext cx="375588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83276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585144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5851440" y="33390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585144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3926520" y="3339000"/>
            <a:ext cx="375588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375588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3926520" y="3339000"/>
            <a:ext cx="375588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585144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/>
          </p:nvPr>
        </p:nvSpPr>
        <p:spPr>
          <a:xfrm>
            <a:off x="3926520" y="33390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/>
          </p:nvPr>
        </p:nvSpPr>
        <p:spPr>
          <a:xfrm>
            <a:off x="5851440" y="33390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5196600" y="12204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466680" y="12204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/>
          </p:nvPr>
        </p:nvSpPr>
        <p:spPr>
          <a:xfrm>
            <a:off x="3926520" y="33390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6"/>
          <p:cNvSpPr>
            <a:spLocks noGrp="1"/>
          </p:cNvSpPr>
          <p:nvPr>
            <p:ph/>
          </p:nvPr>
        </p:nvSpPr>
        <p:spPr>
          <a:xfrm>
            <a:off x="5196600" y="33390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7"/>
          <p:cNvSpPr>
            <a:spLocks noGrp="1"/>
          </p:cNvSpPr>
          <p:nvPr>
            <p:ph/>
          </p:nvPr>
        </p:nvSpPr>
        <p:spPr>
          <a:xfrm>
            <a:off x="6466680" y="3339000"/>
            <a:ext cx="120924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375588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83276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5851440" y="1220400"/>
            <a:ext cx="183276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34240" y="687240"/>
            <a:ext cx="1643760" cy="536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851440" y="1220400"/>
            <a:ext cx="183276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3926520" y="33390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83276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85144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851440" y="33390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392652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851440" y="1220400"/>
            <a:ext cx="183276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3926520" y="3339000"/>
            <a:ext cx="3755880" cy="1934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Google Shape;6;p26"/>
          <p:cNvSpPr/>
          <p:nvPr/>
        </p:nvSpPr>
        <p:spPr>
          <a:xfrm>
            <a:off x="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10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Google Shape;7;p26"/>
          <p:cNvSpPr/>
          <p:nvPr/>
        </p:nvSpPr>
        <p:spPr>
          <a:xfrm>
            <a:off x="54000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809" y="383834"/>
                </a:lnTo>
                <a:lnTo>
                  <a:pt x="262777" y="384156"/>
                </a:lnTo>
                <a:lnTo>
                  <a:pt x="252475" y="41821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283" y="384156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8331" y="223368"/>
                </a:lnTo>
                <a:lnTo>
                  <a:pt x="4161" y="278728"/>
                </a:lnTo>
                <a:lnTo>
                  <a:pt x="0" y="331445"/>
                </a:lnTo>
                <a:lnTo>
                  <a:pt x="63537" y="331445"/>
                </a:lnTo>
                <a:lnTo>
                  <a:pt x="68646" y="279051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Google Shape;8;p26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104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Google Shape;9;p26"/>
          <p:cNvSpPr/>
          <p:nvPr/>
        </p:nvSpPr>
        <p:spPr>
          <a:xfrm>
            <a:off x="54000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noFill/>
          <a:ln w="104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34240" y="687240"/>
            <a:ext cx="1643760" cy="1158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pt-BR" sz="19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3926520" y="1220400"/>
            <a:ext cx="3755880" cy="40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ftr"/>
          </p:nvPr>
        </p:nvSpPr>
        <p:spPr>
          <a:xfrm>
            <a:off x="3108960" y="4783320"/>
            <a:ext cx="2925720" cy="29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dt"/>
          </p:nvPr>
        </p:nvSpPr>
        <p:spPr>
          <a:xfrm>
            <a:off x="457200" y="4783320"/>
            <a:ext cx="2102760" cy="29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  <p:sp>
        <p:nvSpPr>
          <p:cNvPr id="8" name="PlaceHolder 5"/>
          <p:cNvSpPr>
            <a:spLocks noGrp="1"/>
          </p:cNvSpPr>
          <p:nvPr>
            <p:ph type="sldNum"/>
          </p:nvPr>
        </p:nvSpPr>
        <p:spPr>
          <a:xfrm>
            <a:off x="6583680" y="4783320"/>
            <a:ext cx="2102760" cy="29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2EAB3002-E09A-4B2E-9142-6B57E5BF304C}" type="slidenum">
              <a:rPr b="0" lang="en" sz="800" spc="-1" strike="noStrike">
                <a:solidFill>
                  <a:srgbClr val="888888"/>
                </a:solidFill>
                <a:latin typeface="Arial"/>
                <a:ea typeface="Arial"/>
              </a:rPr>
              <a:t>&lt;número&gt;</a:t>
            </a:fld>
            <a:endParaRPr b="0" lang="pt-BR" sz="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6;p26" hidden="1"/>
          <p:cNvSpPr/>
          <p:nvPr/>
        </p:nvSpPr>
        <p:spPr>
          <a:xfrm>
            <a:off x="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10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Google Shape;7;p26" hidden="1"/>
          <p:cNvSpPr/>
          <p:nvPr/>
        </p:nvSpPr>
        <p:spPr>
          <a:xfrm>
            <a:off x="54000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809" y="383834"/>
                </a:lnTo>
                <a:lnTo>
                  <a:pt x="262777" y="384156"/>
                </a:lnTo>
                <a:lnTo>
                  <a:pt x="252475" y="41821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283" y="384156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8331" y="223368"/>
                </a:lnTo>
                <a:lnTo>
                  <a:pt x="4161" y="278728"/>
                </a:lnTo>
                <a:lnTo>
                  <a:pt x="0" y="331445"/>
                </a:lnTo>
                <a:lnTo>
                  <a:pt x="63537" y="331445"/>
                </a:lnTo>
                <a:lnTo>
                  <a:pt x="68646" y="279051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Google Shape;8;p26" hidden="1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104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Google Shape;9;p26" hidden="1"/>
          <p:cNvSpPr/>
          <p:nvPr/>
        </p:nvSpPr>
        <p:spPr>
          <a:xfrm>
            <a:off x="54000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noFill/>
          <a:ln w="104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Google Shape;16;p27"/>
          <p:cNvSpPr/>
          <p:nvPr/>
        </p:nvSpPr>
        <p:spPr>
          <a:xfrm>
            <a:off x="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100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100" y="11308556"/>
                </a:lnTo>
                <a:lnTo>
                  <a:pt x="20104100" y="0"/>
                </a:lnTo>
                <a:close/>
              </a:path>
            </a:pathLst>
          </a:custGeom>
          <a:solidFill>
            <a:srgbClr val="ffdfa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Google Shape;17;p27"/>
          <p:cNvSpPr/>
          <p:nvPr/>
        </p:nvSpPr>
        <p:spPr>
          <a:xfrm>
            <a:off x="54000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809" y="383834"/>
                </a:lnTo>
                <a:lnTo>
                  <a:pt x="262777" y="384156"/>
                </a:lnTo>
                <a:lnTo>
                  <a:pt x="252475" y="41821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283" y="384156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8331" y="223368"/>
                </a:lnTo>
                <a:lnTo>
                  <a:pt x="4161" y="278728"/>
                </a:lnTo>
                <a:lnTo>
                  <a:pt x="0" y="331445"/>
                </a:lnTo>
                <a:lnTo>
                  <a:pt x="63537" y="331445"/>
                </a:lnTo>
                <a:lnTo>
                  <a:pt x="68646" y="279051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Google Shape;18;p27"/>
          <p:cNvSpPr/>
          <p:nvPr/>
        </p:nvSpPr>
        <p:spPr>
          <a:xfrm>
            <a:off x="54000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noFill/>
          <a:ln w="1047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2" name="Google Shape;19;p27" descr=""/>
          <p:cNvPicPr/>
          <p:nvPr/>
        </p:nvPicPr>
        <p:blipFill>
          <a:blip r:embed="rId2"/>
          <a:stretch/>
        </p:blipFill>
        <p:spPr>
          <a:xfrm>
            <a:off x="0" y="0"/>
            <a:ext cx="9142920" cy="5142600"/>
          </a:xfrm>
          <a:prstGeom prst="rect">
            <a:avLst/>
          </a:prstGeom>
          <a:ln w="0">
            <a:noFill/>
          </a:ln>
        </p:spPr>
      </p:pic>
      <p:sp>
        <p:nvSpPr>
          <p:cNvPr id="53" name="Google Shape;20;p27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1047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936240" y="622440"/>
            <a:ext cx="2968920" cy="85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pt-BR" sz="19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ftr"/>
          </p:nvPr>
        </p:nvSpPr>
        <p:spPr>
          <a:xfrm>
            <a:off x="3108960" y="4783320"/>
            <a:ext cx="2925720" cy="29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dt"/>
          </p:nvPr>
        </p:nvSpPr>
        <p:spPr>
          <a:xfrm>
            <a:off x="457200" y="4783320"/>
            <a:ext cx="2102760" cy="29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sldNum"/>
          </p:nvPr>
        </p:nvSpPr>
        <p:spPr>
          <a:xfrm>
            <a:off x="6583680" y="4783320"/>
            <a:ext cx="2102760" cy="298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618D34A3-50A3-4A85-A082-4D7E9272B3B2}" type="slidenum">
              <a:rPr b="0" lang="en" sz="800" spc="-1" strike="noStrike">
                <a:solidFill>
                  <a:srgbClr val="888888"/>
                </a:solidFill>
                <a:latin typeface="Arial"/>
                <a:ea typeface="Arial"/>
              </a:rPr>
              <a:t>&lt;número&gt;</a:t>
            </a:fld>
            <a:endParaRPr b="0" lang="pt-BR" sz="800" spc="-1" strike="noStrike">
              <a:latin typeface="Times New Roman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328;p23" descr=""/>
          <p:cNvPicPr/>
          <p:nvPr/>
        </p:nvPicPr>
        <p:blipFill>
          <a:blip r:embed="rId1"/>
          <a:stretch/>
        </p:blipFill>
        <p:spPr>
          <a:xfrm>
            <a:off x="360" y="0"/>
            <a:ext cx="9142920" cy="514260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8760" y="210960"/>
            <a:ext cx="5753160" cy="2002680"/>
          </a:xfrm>
          <a:prstGeom prst="rect">
            <a:avLst/>
          </a:prstGeom>
          <a:noFill/>
          <a:ln w="0">
            <a:noFill/>
          </a:ln>
        </p:spPr>
        <p:txBody>
          <a:bodyPr lIns="0" rIns="0" tIns="174960" bIns="0" anchor="t">
            <a:noAutofit/>
          </a:bodyPr>
          <a:p>
            <a:pPr marL="5760" algn="ctr">
              <a:lnSpc>
                <a:spcPct val="100000"/>
              </a:lnSpc>
              <a:buNone/>
            </a:pPr>
            <a:r>
              <a:rPr b="1" lang="en-US" sz="3000" spc="-1" strike="noStrike">
                <a:solidFill>
                  <a:srgbClr val="ffffff"/>
                </a:solidFill>
                <a:latin typeface="Arial"/>
                <a:ea typeface="Helvetica Neue"/>
              </a:rPr>
              <a:t>Manutenção das Terras Indígenas é fundamental para a segurança hídrica e alimentar em grande parte do Brasil </a:t>
            </a:r>
            <a:endParaRPr b="0" lang="pt-BR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Google Shape;439;p56"/>
          <p:cNvSpPr/>
          <p:nvPr/>
        </p:nvSpPr>
        <p:spPr>
          <a:xfrm>
            <a:off x="311760" y="3107520"/>
            <a:ext cx="8520120" cy="135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t-BR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Marina Hirota</a:t>
            </a:r>
            <a:br/>
            <a:r>
              <a:rPr b="1" lang="pt-BR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Universidade Federal de Santa Catarina</a:t>
            </a:r>
            <a:endParaRPr b="0" lang="pt-BR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t-BR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em parceria com o Instituto Serrapilheira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98" name="Google Shape;439;p56"/>
          <p:cNvSpPr/>
          <p:nvPr/>
        </p:nvSpPr>
        <p:spPr>
          <a:xfrm>
            <a:off x="3603600" y="4503240"/>
            <a:ext cx="1936800" cy="76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t-BR" sz="1400" spc="-1" strike="noStrike">
                <a:solidFill>
                  <a:srgbClr val="ffffff"/>
                </a:solidFill>
                <a:latin typeface="Montserrat"/>
                <a:ea typeface="Montserrat"/>
              </a:rPr>
              <a:t>Maio</a:t>
            </a:r>
            <a:endParaRPr b="0" lang="pt-BR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t-BR" sz="1400" spc="-1" strike="noStrike">
                <a:solidFill>
                  <a:srgbClr val="ffffff"/>
                </a:solidFill>
                <a:latin typeface="Montserrat"/>
                <a:ea typeface="Montserrat"/>
              </a:rPr>
              <a:t>2025</a:t>
            </a:r>
            <a:endParaRPr b="0" lang="pt-B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323;g334cd395f4a_0_0"/>
          <p:cNvSpPr/>
          <p:nvPr/>
        </p:nvSpPr>
        <p:spPr>
          <a:xfrm>
            <a:off x="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Google Shape;324;g334cd395f4a_0_0"/>
          <p:cNvSpPr/>
          <p:nvPr/>
        </p:nvSpPr>
        <p:spPr>
          <a:xfrm>
            <a:off x="54000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Google Shape;325;g334cd395f4a_0_0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Google Shape;326;g334cd395f4a_0_0"/>
          <p:cNvSpPr/>
          <p:nvPr/>
        </p:nvSpPr>
        <p:spPr>
          <a:xfrm>
            <a:off x="54000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60" name="Picture 1" descr="A blue and red cubes on a planet&#10;&#10;AI-generated content may be incorrect."/>
          <p:cNvPicPr/>
          <p:nvPr/>
        </p:nvPicPr>
        <p:blipFill>
          <a:blip r:embed="rId1"/>
          <a:stretch/>
        </p:blipFill>
        <p:spPr>
          <a:xfrm>
            <a:off x="3983760" y="926280"/>
            <a:ext cx="4580280" cy="3832560"/>
          </a:xfrm>
          <a:prstGeom prst="rect">
            <a:avLst/>
          </a:prstGeom>
          <a:ln w="0">
            <a:noFill/>
          </a:ln>
        </p:spPr>
      </p:pic>
      <p:sp>
        <p:nvSpPr>
          <p:cNvPr id="161" name="Google Shape;397;p20"/>
          <p:cNvSpPr/>
          <p:nvPr/>
        </p:nvSpPr>
        <p:spPr>
          <a:xfrm>
            <a:off x="178920" y="1493280"/>
            <a:ext cx="3762720" cy="288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" bIns="0" anchor="t">
            <a:spAutoFit/>
          </a:bodyPr>
          <a:p>
            <a:pPr marL="228600" indent="-17136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  <a:p>
            <a:pPr marL="228600" indent="-17136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  <a:p>
            <a:pPr marL="228600" indent="-17136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 </a:t>
            </a:r>
            <a:r>
              <a:rPr b="1" lang="en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Modelo UTrack </a:t>
            </a:r>
            <a:r>
              <a:rPr b="0" lang="en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(Tuinenburg and Staal, 2020 </a:t>
            </a:r>
            <a:r>
              <a:rPr b="0" i="1" lang="en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HESS</a:t>
            </a:r>
            <a:r>
              <a:rPr b="0" lang="en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) de rastreamento de água (</a:t>
            </a:r>
            <a:r>
              <a:rPr b="0" i="1" lang="en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backward</a:t>
            </a:r>
            <a:r>
              <a:rPr b="0" lang="en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e </a:t>
            </a:r>
            <a:r>
              <a:rPr b="0" i="1" lang="en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forward</a:t>
            </a:r>
            <a:r>
              <a:rPr b="0" lang="en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);</a:t>
            </a:r>
            <a:endParaRPr b="0" lang="pt-BR" sz="1400" spc="-1" strike="noStrike">
              <a:latin typeface="Arial"/>
            </a:endParaRPr>
          </a:p>
          <a:p>
            <a:pPr marL="228600" indent="-17136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400" spc="-1" strike="noStrike">
              <a:latin typeface="Arial"/>
            </a:endParaRPr>
          </a:p>
          <a:p>
            <a:pPr marL="228600" indent="-17136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400" spc="-1" strike="noStrike">
              <a:latin typeface="Arial"/>
            </a:endParaRPr>
          </a:p>
          <a:p>
            <a:pPr marL="228600" indent="-17136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 </a:t>
            </a:r>
            <a:r>
              <a:rPr b="0" lang="en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Permite determinar as áreas de influência de diversos pontos de interesse (e.g., atividade agropecuária, abastecimento)</a:t>
            </a:r>
            <a:endParaRPr b="0" lang="pt-BR" sz="1400" spc="-1" strike="noStrike">
              <a:latin typeface="Arial"/>
            </a:endParaRPr>
          </a:p>
          <a:p>
            <a:pPr marL="228600" indent="-17136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400" spc="-1" strike="noStrike">
              <a:latin typeface="Arial"/>
            </a:endParaRPr>
          </a:p>
          <a:p>
            <a:pPr marL="228600" indent="-17136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400" spc="-1" strike="noStrike">
              <a:latin typeface="Arial"/>
            </a:endParaRPr>
          </a:p>
          <a:p>
            <a:pPr marL="228600" indent="-17136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400" spc="-1" strike="noStrike">
              <a:latin typeface="Arial"/>
            </a:endParaRPr>
          </a:p>
        </p:txBody>
      </p:sp>
      <p:sp>
        <p:nvSpPr>
          <p:cNvPr id="162" name="Google Shape;174;g2d8bdf40c6f_0_149"/>
          <p:cNvSpPr/>
          <p:nvPr/>
        </p:nvSpPr>
        <p:spPr>
          <a:xfrm>
            <a:off x="540000" y="649080"/>
            <a:ext cx="2480040" cy="63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" bIns="0" anchor="t">
            <a:spAutoFit/>
          </a:bodyPr>
          <a:p>
            <a:pPr>
              <a:lnSpc>
                <a:spcPct val="108000"/>
              </a:lnSpc>
              <a:buNone/>
            </a:pPr>
            <a:r>
              <a:rPr b="1" lang="en-US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Como rastrear umidade?</a:t>
            </a:r>
            <a:endParaRPr b="0" lang="pt-BR" sz="1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392;p20"/>
          <p:cNvSpPr/>
          <p:nvPr/>
        </p:nvSpPr>
        <p:spPr>
          <a:xfrm>
            <a:off x="0" y="0"/>
            <a:ext cx="9146880" cy="51433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Google Shape;393;p20"/>
          <p:cNvSpPr/>
          <p:nvPr/>
        </p:nvSpPr>
        <p:spPr>
          <a:xfrm>
            <a:off x="54000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Google Shape;394;p20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Google Shape;395;p20"/>
          <p:cNvSpPr/>
          <p:nvPr/>
        </p:nvSpPr>
        <p:spPr>
          <a:xfrm>
            <a:off x="54000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67" name="Picture 5" descr=""/>
          <p:cNvPicPr/>
          <p:nvPr/>
        </p:nvPicPr>
        <p:blipFill>
          <a:blip r:embed="rId1"/>
          <a:stretch/>
        </p:blipFill>
        <p:spPr>
          <a:xfrm>
            <a:off x="1948320" y="2090160"/>
            <a:ext cx="3233520" cy="295092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7" descr=""/>
          <p:cNvPicPr/>
          <p:nvPr/>
        </p:nvPicPr>
        <p:blipFill>
          <a:blip r:embed="rId2"/>
          <a:stretch/>
        </p:blipFill>
        <p:spPr>
          <a:xfrm>
            <a:off x="5580360" y="2090160"/>
            <a:ext cx="3395520" cy="2950920"/>
          </a:xfrm>
          <a:prstGeom prst="rect">
            <a:avLst/>
          </a:prstGeom>
          <a:ln w="0">
            <a:noFill/>
          </a:ln>
        </p:spPr>
      </p:pic>
      <p:sp>
        <p:nvSpPr>
          <p:cNvPr id="169" name="Google Shape;174;g2d8bdf40c6f_0_149"/>
          <p:cNvSpPr/>
          <p:nvPr/>
        </p:nvSpPr>
        <p:spPr>
          <a:xfrm>
            <a:off x="540000" y="649080"/>
            <a:ext cx="230292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" bIns="0" anchor="t">
            <a:spAutoFit/>
          </a:bodyPr>
          <a:p>
            <a:pPr>
              <a:lnSpc>
                <a:spcPct val="108000"/>
              </a:lnSpc>
              <a:buNone/>
            </a:pPr>
            <a:r>
              <a:rPr b="1" lang="en-US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Exemplo de rastreamento de vapor d’água</a:t>
            </a:r>
            <a:endParaRPr b="0" lang="pt-BR" sz="1900" spc="-1" strike="noStrike">
              <a:latin typeface="Arial"/>
            </a:endParaRPr>
          </a:p>
        </p:txBody>
      </p:sp>
      <p:sp>
        <p:nvSpPr>
          <p:cNvPr id="170" name="Google Shape;174;g2d8bdf40c6f_0_149"/>
          <p:cNvSpPr/>
          <p:nvPr/>
        </p:nvSpPr>
        <p:spPr>
          <a:xfrm>
            <a:off x="2268720" y="1718640"/>
            <a:ext cx="2302920" cy="26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" bIns="0" anchor="t">
            <a:spAutoFit/>
          </a:bodyPr>
          <a:p>
            <a:pPr algn="ctr">
              <a:lnSpc>
                <a:spcPct val="108000"/>
              </a:lnSpc>
              <a:buNone/>
            </a:pPr>
            <a:r>
              <a:rPr b="1" lang="en-US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Parque do Xingu</a:t>
            </a:r>
            <a:endParaRPr b="0" lang="pt-BR" sz="1600" spc="-1" strike="noStrike">
              <a:latin typeface="Arial"/>
            </a:endParaRPr>
          </a:p>
        </p:txBody>
      </p:sp>
      <p:sp>
        <p:nvSpPr>
          <p:cNvPr id="171" name="Google Shape;174;g2d8bdf40c6f_0_149"/>
          <p:cNvSpPr/>
          <p:nvPr/>
        </p:nvSpPr>
        <p:spPr>
          <a:xfrm>
            <a:off x="6003360" y="1714680"/>
            <a:ext cx="2302920" cy="26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" bIns="0" anchor="t">
            <a:spAutoFit/>
          </a:bodyPr>
          <a:p>
            <a:pPr algn="ctr">
              <a:lnSpc>
                <a:spcPct val="108000"/>
              </a:lnSpc>
              <a:buNone/>
            </a:pPr>
            <a:r>
              <a:rPr b="1" lang="en-US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TI Apyterewa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392;p20"/>
          <p:cNvSpPr/>
          <p:nvPr/>
        </p:nvSpPr>
        <p:spPr>
          <a:xfrm>
            <a:off x="0" y="0"/>
            <a:ext cx="9146880" cy="51433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Google Shape;393;p20"/>
          <p:cNvSpPr/>
          <p:nvPr/>
        </p:nvSpPr>
        <p:spPr>
          <a:xfrm>
            <a:off x="54000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Google Shape;394;p20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Google Shape;395;p20"/>
          <p:cNvSpPr/>
          <p:nvPr/>
        </p:nvSpPr>
        <p:spPr>
          <a:xfrm>
            <a:off x="54000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Google Shape;174;g2d8bdf40c6f_0_149"/>
          <p:cNvSpPr/>
          <p:nvPr/>
        </p:nvSpPr>
        <p:spPr>
          <a:xfrm>
            <a:off x="540000" y="649080"/>
            <a:ext cx="230292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" bIns="0" anchor="t">
            <a:spAutoFit/>
          </a:bodyPr>
          <a:p>
            <a:pPr>
              <a:lnSpc>
                <a:spcPct val="108000"/>
              </a:lnSpc>
              <a:buNone/>
            </a:pPr>
            <a:r>
              <a:rPr b="1" lang="en-US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Exemplo de rastreamento de vapor d’água</a:t>
            </a:r>
            <a:endParaRPr b="0" lang="pt-BR" sz="1900" spc="-1" strike="noStrike">
              <a:latin typeface="Arial"/>
            </a:endParaRPr>
          </a:p>
        </p:txBody>
      </p:sp>
      <p:sp>
        <p:nvSpPr>
          <p:cNvPr id="177" name="Google Shape;174;g2d8bdf40c6f_0_149"/>
          <p:cNvSpPr/>
          <p:nvPr/>
        </p:nvSpPr>
        <p:spPr>
          <a:xfrm>
            <a:off x="2218320" y="1568160"/>
            <a:ext cx="2302920" cy="26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" bIns="0" anchor="t">
            <a:spAutoFit/>
          </a:bodyPr>
          <a:p>
            <a:pPr algn="ctr">
              <a:lnSpc>
                <a:spcPct val="108000"/>
              </a:lnSpc>
              <a:buNone/>
            </a:pPr>
            <a:r>
              <a:rPr b="1" lang="en-US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Vale do Javari</a:t>
            </a:r>
            <a:endParaRPr b="0" lang="pt-BR" sz="1600" spc="-1" strike="noStrike">
              <a:latin typeface="Arial"/>
            </a:endParaRPr>
          </a:p>
        </p:txBody>
      </p:sp>
      <p:sp>
        <p:nvSpPr>
          <p:cNvPr id="178" name="Google Shape;174;g2d8bdf40c6f_0_149"/>
          <p:cNvSpPr/>
          <p:nvPr/>
        </p:nvSpPr>
        <p:spPr>
          <a:xfrm>
            <a:off x="5953320" y="1564200"/>
            <a:ext cx="2302920" cy="26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" bIns="0" anchor="t">
            <a:spAutoFit/>
          </a:bodyPr>
          <a:p>
            <a:pPr algn="ctr">
              <a:lnSpc>
                <a:spcPct val="108000"/>
              </a:lnSpc>
              <a:buNone/>
            </a:pPr>
            <a:r>
              <a:rPr b="1" lang="en-US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Yanomami</a:t>
            </a:r>
            <a:endParaRPr b="0" lang="pt-BR" sz="1600" spc="-1" strike="noStrike">
              <a:latin typeface="Arial"/>
            </a:endParaRPr>
          </a:p>
        </p:txBody>
      </p:sp>
      <p:pic>
        <p:nvPicPr>
          <p:cNvPr id="179" name="Picture 2" descr="A map of south america with a map of the same color&#10;&#10;Description automatically generated"/>
          <p:cNvPicPr/>
          <p:nvPr/>
        </p:nvPicPr>
        <p:blipFill>
          <a:blip r:embed="rId1"/>
          <a:stretch/>
        </p:blipFill>
        <p:spPr>
          <a:xfrm>
            <a:off x="1498680" y="1846440"/>
            <a:ext cx="3742920" cy="315468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4" descr=""/>
          <p:cNvPicPr/>
          <p:nvPr/>
        </p:nvPicPr>
        <p:blipFill>
          <a:blip r:embed="rId2"/>
          <a:stretch/>
        </p:blipFill>
        <p:spPr>
          <a:xfrm>
            <a:off x="5241600" y="1838160"/>
            <a:ext cx="3762000" cy="316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313;p14"/>
          <p:cNvSpPr/>
          <p:nvPr/>
        </p:nvSpPr>
        <p:spPr>
          <a:xfrm>
            <a:off x="0" y="0"/>
            <a:ext cx="9146880" cy="51433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Google Shape;314;p14"/>
          <p:cNvSpPr/>
          <p:nvPr/>
        </p:nvSpPr>
        <p:spPr>
          <a:xfrm>
            <a:off x="54000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Google Shape;315;p14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Google Shape;316;p14"/>
          <p:cNvSpPr/>
          <p:nvPr/>
        </p:nvSpPr>
        <p:spPr>
          <a:xfrm>
            <a:off x="54000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85" name="Google Shape;318;p14" descr="A green and yellow map&#10;&#10;AI-generated content may be incorrect."/>
          <p:cNvPicPr/>
          <p:nvPr/>
        </p:nvPicPr>
        <p:blipFill>
          <a:blip r:embed="rId1"/>
          <a:srcRect l="11644" t="20993" r="8682" b="20491"/>
          <a:stretch/>
        </p:blipFill>
        <p:spPr>
          <a:xfrm>
            <a:off x="3565440" y="711000"/>
            <a:ext cx="5299920" cy="3891960"/>
          </a:xfrm>
          <a:prstGeom prst="rect">
            <a:avLst/>
          </a:prstGeom>
          <a:ln w="0">
            <a:noFill/>
          </a:ln>
        </p:spPr>
      </p:pic>
      <p:sp>
        <p:nvSpPr>
          <p:cNvPr id="186" name="Google Shape;174;g2d8bdf40c6f_0_149"/>
          <p:cNvSpPr/>
          <p:nvPr/>
        </p:nvSpPr>
        <p:spPr>
          <a:xfrm>
            <a:off x="540000" y="649080"/>
            <a:ext cx="248004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" bIns="0" anchor="t">
            <a:spAutoFit/>
          </a:bodyPr>
          <a:p>
            <a:pPr>
              <a:lnSpc>
                <a:spcPct val="108000"/>
              </a:lnSpc>
              <a:buNone/>
            </a:pPr>
            <a:r>
              <a:rPr b="1" lang="en-US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Terras Indígenas (TIs) da Amazônia Legal Brasileira</a:t>
            </a:r>
            <a:endParaRPr b="0" lang="pt-BR" sz="1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403;p15"/>
          <p:cNvSpPr/>
          <p:nvPr/>
        </p:nvSpPr>
        <p:spPr>
          <a:xfrm>
            <a:off x="0" y="0"/>
            <a:ext cx="9146880" cy="51433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Google Shape;404;p15"/>
          <p:cNvSpPr/>
          <p:nvPr/>
        </p:nvSpPr>
        <p:spPr>
          <a:xfrm>
            <a:off x="54000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Google Shape;405;p15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Google Shape;406;p15"/>
          <p:cNvSpPr/>
          <p:nvPr/>
        </p:nvSpPr>
        <p:spPr>
          <a:xfrm>
            <a:off x="54000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40000" y="711000"/>
            <a:ext cx="1987200" cy="1104480"/>
          </a:xfrm>
          <a:prstGeom prst="rect">
            <a:avLst/>
          </a:prstGeom>
          <a:noFill/>
          <a:ln w="0">
            <a:noFill/>
          </a:ln>
        </p:spPr>
        <p:txBody>
          <a:bodyPr lIns="0" rIns="0" tIns="684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Proporção da chuva média fornecida por florestas em TIs </a:t>
            </a: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Google Shape;408;p15" descr="A map of the state of brazil&#10;&#10;AI-generated content may be incorrect."/>
          <p:cNvPicPr/>
          <p:nvPr/>
        </p:nvPicPr>
        <p:blipFill>
          <a:blip r:embed="rId1"/>
          <a:stretch/>
        </p:blipFill>
        <p:spPr>
          <a:xfrm>
            <a:off x="3650760" y="608400"/>
            <a:ext cx="5245560" cy="455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413;p16"/>
          <p:cNvSpPr/>
          <p:nvPr/>
        </p:nvSpPr>
        <p:spPr>
          <a:xfrm>
            <a:off x="0" y="0"/>
            <a:ext cx="9146880" cy="51433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Google Shape;414;p16"/>
          <p:cNvSpPr/>
          <p:nvPr/>
        </p:nvSpPr>
        <p:spPr>
          <a:xfrm>
            <a:off x="54000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Google Shape;415;p16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Google Shape;416;p16"/>
          <p:cNvSpPr/>
          <p:nvPr/>
        </p:nvSpPr>
        <p:spPr>
          <a:xfrm>
            <a:off x="54000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40000" y="711000"/>
            <a:ext cx="1987200" cy="1104480"/>
          </a:xfrm>
          <a:prstGeom prst="rect">
            <a:avLst/>
          </a:prstGeom>
          <a:noFill/>
          <a:ln w="0">
            <a:noFill/>
          </a:ln>
        </p:spPr>
        <p:txBody>
          <a:bodyPr lIns="0" rIns="0" tIns="684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Proporção da chuva média fornecida por florestas em TIs </a:t>
            </a: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Google Shape;418;p16" descr="A blue and black line&#10;&#10;AI-generated content may be incorrect."/>
          <p:cNvPicPr/>
          <p:nvPr/>
        </p:nvPicPr>
        <p:blipFill>
          <a:blip r:embed="rId1"/>
          <a:stretch/>
        </p:blipFill>
        <p:spPr>
          <a:xfrm>
            <a:off x="2017080" y="1410480"/>
            <a:ext cx="7107840" cy="334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423;p17"/>
          <p:cNvSpPr/>
          <p:nvPr/>
        </p:nvSpPr>
        <p:spPr>
          <a:xfrm>
            <a:off x="0" y="0"/>
            <a:ext cx="9146880" cy="51433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Google Shape;424;p17"/>
          <p:cNvSpPr/>
          <p:nvPr/>
        </p:nvSpPr>
        <p:spPr>
          <a:xfrm>
            <a:off x="54000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Google Shape;425;p17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Google Shape;426;p17"/>
          <p:cNvSpPr/>
          <p:nvPr/>
        </p:nvSpPr>
        <p:spPr>
          <a:xfrm>
            <a:off x="54000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40000" y="711000"/>
            <a:ext cx="1987200" cy="1653120"/>
          </a:xfrm>
          <a:prstGeom prst="rect">
            <a:avLst/>
          </a:prstGeom>
          <a:noFill/>
          <a:ln w="0">
            <a:noFill/>
          </a:ln>
        </p:spPr>
        <p:txBody>
          <a:bodyPr lIns="0" rIns="0" tIns="6840" bIns="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Área agropecuária influenciada por chuvas vindas das TIs na Amazônia Legal</a:t>
            </a: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4" name="Google Shape;428;p17" descr="A map of the country&#10;&#10;AI-generated content may be incorrect."/>
          <p:cNvPicPr/>
          <p:nvPr/>
        </p:nvPicPr>
        <p:blipFill>
          <a:blip r:embed="rId1"/>
          <a:srcRect l="0" t="16293" r="40884" b="0"/>
          <a:stretch/>
        </p:blipFill>
        <p:spPr>
          <a:xfrm>
            <a:off x="2957040" y="540000"/>
            <a:ext cx="4597920" cy="4683600"/>
          </a:xfrm>
          <a:prstGeom prst="rect">
            <a:avLst/>
          </a:prstGeom>
          <a:ln w="0">
            <a:noFill/>
          </a:ln>
        </p:spPr>
      </p:pic>
      <p:pic>
        <p:nvPicPr>
          <p:cNvPr id="205" name="Google Shape;429;p17" descr="A map of the country&#10;&#10;AI-generated content may be incorrect."/>
          <p:cNvPicPr/>
          <p:nvPr/>
        </p:nvPicPr>
        <p:blipFill>
          <a:blip r:embed="rId2"/>
          <a:srcRect l="58991" t="48718" r="3108" b="30365"/>
          <a:stretch/>
        </p:blipFill>
        <p:spPr>
          <a:xfrm>
            <a:off x="6521760" y="4190040"/>
            <a:ext cx="2081880" cy="826200"/>
          </a:xfrm>
          <a:prstGeom prst="rect">
            <a:avLst/>
          </a:prstGeom>
          <a:ln w="0">
            <a:noFill/>
          </a:ln>
        </p:spPr>
      </p:pic>
      <p:sp>
        <p:nvSpPr>
          <p:cNvPr id="206" name="Google Shape;260;g2d8bc6e0c78_6_140"/>
          <p:cNvSpPr/>
          <p:nvPr/>
        </p:nvSpPr>
        <p:spPr>
          <a:xfrm>
            <a:off x="540000" y="2819160"/>
            <a:ext cx="2550600" cy="198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" bIns="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Cerca de </a:t>
            </a:r>
            <a:r>
              <a:rPr b="1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80% de toda a área agropecuária </a:t>
            </a: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do Brasil</a:t>
            </a:r>
            <a:endParaRPr b="0" lang="pt-B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t-BR" sz="14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57% da renda do setor agropecuário</a:t>
            </a:r>
            <a:r>
              <a:rPr b="0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(R$ 338 bilhões em 2021) </a:t>
            </a:r>
            <a:endParaRPr b="0" lang="pt-B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00" spc="-1" strike="noStrike">
                <a:solidFill>
                  <a:srgbClr val="000000"/>
                </a:solidFill>
                <a:latin typeface="Arial"/>
                <a:ea typeface="Arial"/>
              </a:rPr>
              <a:t>x</a:t>
            </a:r>
            <a:endParaRPr b="0" lang="pt-BR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328;p23" descr=""/>
          <p:cNvPicPr/>
          <p:nvPr/>
        </p:nvPicPr>
        <p:blipFill>
          <a:blip r:embed="rId1"/>
          <a:stretch/>
        </p:blipFill>
        <p:spPr>
          <a:xfrm>
            <a:off x="360" y="0"/>
            <a:ext cx="9142920" cy="5142600"/>
          </a:xfrm>
          <a:prstGeom prst="rect">
            <a:avLst/>
          </a:prstGeom>
          <a:ln w="0">
            <a:noFill/>
          </a:ln>
        </p:spPr>
      </p:pic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1695240" y="2128320"/>
            <a:ext cx="5753160" cy="1033920"/>
          </a:xfrm>
          <a:prstGeom prst="rect">
            <a:avLst/>
          </a:prstGeom>
          <a:noFill/>
          <a:ln w="0">
            <a:noFill/>
          </a:ln>
        </p:spPr>
        <p:txBody>
          <a:bodyPr lIns="0" rIns="0" tIns="174960" bIns="0" anchor="t">
            <a:noAutofit/>
          </a:bodyPr>
          <a:p>
            <a:pPr marL="5760" algn="ctr">
              <a:lnSpc>
                <a:spcPct val="100000"/>
              </a:lnSpc>
              <a:buNone/>
            </a:pPr>
            <a:r>
              <a:rPr b="1" lang="en-US" sz="3000" spc="-1" strike="noStrike">
                <a:solidFill>
                  <a:srgbClr val="ffffff"/>
                </a:solidFill>
                <a:latin typeface="Arial"/>
                <a:ea typeface="Helvetica Neue"/>
              </a:rPr>
              <a:t>Muito agradecida!</a:t>
            </a:r>
            <a:endParaRPr b="0" lang="pt-BR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Google Shape;439;p56"/>
          <p:cNvSpPr/>
          <p:nvPr/>
        </p:nvSpPr>
        <p:spPr>
          <a:xfrm>
            <a:off x="311760" y="3074040"/>
            <a:ext cx="8520120" cy="53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t-BR" sz="2000" spc="-1" strike="noStrike">
                <a:solidFill>
                  <a:srgbClr val="ffffff"/>
                </a:solidFill>
                <a:latin typeface="Montserrat"/>
                <a:ea typeface="Montserrat"/>
              </a:rPr>
              <a:t>marinahirota@gmail.com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210" name="Google Shape;439;p56"/>
          <p:cNvSpPr/>
          <p:nvPr/>
        </p:nvSpPr>
        <p:spPr>
          <a:xfrm>
            <a:off x="3603600" y="4503240"/>
            <a:ext cx="1936800" cy="76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t-BR" sz="1400" spc="-1" strike="noStrike">
                <a:solidFill>
                  <a:srgbClr val="ffffff"/>
                </a:solidFill>
                <a:latin typeface="Montserrat"/>
                <a:ea typeface="Montserrat"/>
              </a:rPr>
              <a:t>Maio</a:t>
            </a:r>
            <a:endParaRPr b="0" lang="pt-BR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t-BR" sz="1400" spc="-1" strike="noStrike">
                <a:solidFill>
                  <a:srgbClr val="ffffff"/>
                </a:solidFill>
                <a:latin typeface="Montserrat"/>
                <a:ea typeface="Montserrat"/>
              </a:rPr>
              <a:t>2025</a:t>
            </a:r>
            <a:endParaRPr b="0" lang="pt-BR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147;g2d8bdf40c6f_0_130"/>
          <p:cNvSpPr/>
          <p:nvPr/>
        </p:nvSpPr>
        <p:spPr>
          <a:xfrm>
            <a:off x="36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Google Shape;148;g2d8bdf40c6f_0_130"/>
          <p:cNvSpPr/>
          <p:nvPr/>
        </p:nvSpPr>
        <p:spPr>
          <a:xfrm>
            <a:off x="54036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solidFill>
            <a:schemeClr val="lt1"/>
          </a:solidFill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Google Shape;149;g2d8bdf40c6f_0_130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Google Shape;150;g2d8bdf40c6f_0_130"/>
          <p:cNvSpPr/>
          <p:nvPr/>
        </p:nvSpPr>
        <p:spPr>
          <a:xfrm>
            <a:off x="54036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56200" y="653400"/>
            <a:ext cx="248004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5400" bIns="0" anchor="t">
            <a:noAutofit/>
          </a:bodyPr>
          <a:p>
            <a:pPr>
              <a:lnSpc>
                <a:spcPct val="108000"/>
              </a:lnSpc>
              <a:buNone/>
              <a:tabLst>
                <a:tab algn="l" pos="0"/>
              </a:tabLst>
            </a:pPr>
            <a:r>
              <a:rPr b="1" lang="en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Interconexão Andes-Amazônia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8000"/>
              </a:lnSpc>
              <a:buNone/>
              <a:tabLst>
                <a:tab algn="l" pos="0"/>
              </a:tabLst>
            </a:pPr>
            <a:r>
              <a:rPr b="1" lang="en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(</a:t>
            </a:r>
            <a:r>
              <a:rPr b="1" i="1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A história da água</a:t>
            </a:r>
            <a:r>
              <a:rPr b="1" lang="en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)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Google Shape;152;g2d8bdf40c6f_0_130" descr=""/>
          <p:cNvPicPr/>
          <p:nvPr/>
        </p:nvPicPr>
        <p:blipFill>
          <a:blip r:embed="rId1"/>
          <a:stretch/>
        </p:blipFill>
        <p:spPr>
          <a:xfrm>
            <a:off x="2931120" y="827640"/>
            <a:ext cx="6104520" cy="4097160"/>
          </a:xfrm>
          <a:prstGeom prst="rect">
            <a:avLst/>
          </a:prstGeom>
          <a:ln w="0">
            <a:noFill/>
          </a:ln>
        </p:spPr>
      </p:pic>
      <p:sp>
        <p:nvSpPr>
          <p:cNvPr id="105" name="Google Shape;153;g2d8bdf40c6f_0_130"/>
          <p:cNvSpPr/>
          <p:nvPr/>
        </p:nvSpPr>
        <p:spPr>
          <a:xfrm>
            <a:off x="433080" y="4774320"/>
            <a:ext cx="255528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en" sz="1200" spc="-1" strike="noStrike">
                <a:solidFill>
                  <a:srgbClr val="000000"/>
                </a:solidFill>
                <a:latin typeface="Montserrat"/>
                <a:ea typeface="Montserrat"/>
              </a:rPr>
              <a:t>Beveridge et al., 2024, PNAS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06" name="Google Shape;154;g2d8bdf40c6f_0_130"/>
          <p:cNvSpPr/>
          <p:nvPr/>
        </p:nvSpPr>
        <p:spPr>
          <a:xfrm>
            <a:off x="470880" y="2571840"/>
            <a:ext cx="216936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Caminho hidroclimático Andes-Amazônia-Atlântico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47;g2d8bdf40c6f_0_130"/>
          <p:cNvSpPr/>
          <p:nvPr/>
        </p:nvSpPr>
        <p:spPr>
          <a:xfrm>
            <a:off x="36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Google Shape;148;g2d8bdf40c6f_0_130"/>
          <p:cNvSpPr/>
          <p:nvPr/>
        </p:nvSpPr>
        <p:spPr>
          <a:xfrm>
            <a:off x="54036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solidFill>
            <a:schemeClr val="lt1"/>
          </a:solidFill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Google Shape;149;g2d8bdf40c6f_0_130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Google Shape;150;g2d8bdf40c6f_0_130"/>
          <p:cNvSpPr/>
          <p:nvPr/>
        </p:nvSpPr>
        <p:spPr>
          <a:xfrm>
            <a:off x="54036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56200" y="653400"/>
            <a:ext cx="248004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5400" bIns="0" anchor="t">
            <a:noAutofit/>
          </a:bodyPr>
          <a:p>
            <a:pPr>
              <a:lnSpc>
                <a:spcPct val="108000"/>
              </a:lnSpc>
              <a:buNone/>
              <a:tabLst>
                <a:tab algn="l" pos="0"/>
              </a:tabLst>
            </a:pPr>
            <a:r>
              <a:rPr b="1" lang="pt-BR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Pelo ar: reciclagem de umidade do ar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Google Shape;153;g2d8bdf40c6f_0_130"/>
          <p:cNvSpPr/>
          <p:nvPr/>
        </p:nvSpPr>
        <p:spPr>
          <a:xfrm>
            <a:off x="433080" y="4774320"/>
            <a:ext cx="255528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en" sz="1200" spc="-1" strike="noStrike">
                <a:solidFill>
                  <a:srgbClr val="000000"/>
                </a:solidFill>
                <a:latin typeface="Montserrat"/>
                <a:ea typeface="Montserrat"/>
              </a:rPr>
              <a:t>Mattos et al., 2024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113" name="Picture 1" descr=""/>
          <p:cNvPicPr/>
          <p:nvPr/>
        </p:nvPicPr>
        <p:blipFill>
          <a:blip r:embed="rId1"/>
          <a:stretch/>
        </p:blipFill>
        <p:spPr>
          <a:xfrm>
            <a:off x="691200" y="1741320"/>
            <a:ext cx="8140680" cy="237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47;g2d8bdf40c6f_0_130"/>
          <p:cNvSpPr/>
          <p:nvPr/>
        </p:nvSpPr>
        <p:spPr>
          <a:xfrm>
            <a:off x="36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Google Shape;148;g2d8bdf40c6f_0_130"/>
          <p:cNvSpPr/>
          <p:nvPr/>
        </p:nvSpPr>
        <p:spPr>
          <a:xfrm>
            <a:off x="54036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solidFill>
            <a:schemeClr val="lt1"/>
          </a:solidFill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Google Shape;149;g2d8bdf40c6f_0_130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Google Shape;150;g2d8bdf40c6f_0_130"/>
          <p:cNvSpPr/>
          <p:nvPr/>
        </p:nvSpPr>
        <p:spPr>
          <a:xfrm>
            <a:off x="54036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56200" y="788400"/>
            <a:ext cx="190440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5400" bIns="0" anchor="t">
            <a:noAutofit/>
          </a:bodyPr>
          <a:p>
            <a:pPr>
              <a:lnSpc>
                <a:spcPct val="108000"/>
              </a:lnSpc>
              <a:buNone/>
              <a:tabLst>
                <a:tab algn="l" pos="0"/>
              </a:tabLst>
            </a:pPr>
            <a:r>
              <a:rPr b="1" lang="pt-BR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Bacias hidrológicas na superfície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Google Shape;153;g2d8bdf40c6f_0_130"/>
          <p:cNvSpPr/>
          <p:nvPr/>
        </p:nvSpPr>
        <p:spPr>
          <a:xfrm>
            <a:off x="433080" y="4774320"/>
            <a:ext cx="255528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en" sz="1200" spc="-1" strike="noStrike">
                <a:solidFill>
                  <a:srgbClr val="000000"/>
                </a:solidFill>
                <a:latin typeface="Montserrat"/>
                <a:ea typeface="Montserrat"/>
              </a:rPr>
              <a:t>WCS, 2016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120" name="Picture 2" descr=""/>
          <p:cNvPicPr/>
          <p:nvPr/>
        </p:nvPicPr>
        <p:blipFill>
          <a:blip r:embed="rId1"/>
          <a:stretch/>
        </p:blipFill>
        <p:spPr>
          <a:xfrm>
            <a:off x="3110760" y="811080"/>
            <a:ext cx="5386320" cy="406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59;g2d8bdf40c6f_0_138"/>
          <p:cNvSpPr/>
          <p:nvPr/>
        </p:nvSpPr>
        <p:spPr>
          <a:xfrm>
            <a:off x="36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Google Shape;160;g2d8bdf40c6f_0_138"/>
          <p:cNvSpPr/>
          <p:nvPr/>
        </p:nvSpPr>
        <p:spPr>
          <a:xfrm>
            <a:off x="54036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solidFill>
            <a:schemeClr val="lt1"/>
          </a:solidFill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Google Shape;161;g2d8bdf40c6f_0_138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Google Shape;162;g2d8bdf40c6f_0_138"/>
          <p:cNvSpPr/>
          <p:nvPr/>
        </p:nvSpPr>
        <p:spPr>
          <a:xfrm>
            <a:off x="54036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56200" y="653400"/>
            <a:ext cx="248004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5400" bIns="0" anchor="t">
            <a:noAutofit/>
          </a:bodyPr>
          <a:p>
            <a:pPr>
              <a:lnSpc>
                <a:spcPct val="108000"/>
              </a:lnSpc>
              <a:buNone/>
              <a:tabLst>
                <a:tab algn="l" pos="0"/>
              </a:tabLst>
            </a:pPr>
            <a:r>
              <a:rPr b="1" lang="en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Interconexão Andes-Amazônia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8000"/>
              </a:lnSpc>
              <a:buNone/>
              <a:tabLst>
                <a:tab algn="l" pos="0"/>
              </a:tabLst>
            </a:pPr>
            <a:r>
              <a:rPr b="1" lang="en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(</a:t>
            </a:r>
            <a:r>
              <a:rPr b="1" i="1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Em números</a:t>
            </a:r>
            <a:r>
              <a:rPr b="1" lang="en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)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Google Shape;164;g2d8bdf40c6f_0_138"/>
          <p:cNvSpPr/>
          <p:nvPr/>
        </p:nvSpPr>
        <p:spPr>
          <a:xfrm>
            <a:off x="433080" y="4774320"/>
            <a:ext cx="255528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en" sz="1200" spc="-1" strike="noStrike">
                <a:solidFill>
                  <a:srgbClr val="000000"/>
                </a:solidFill>
                <a:latin typeface="Montserrat"/>
                <a:ea typeface="Montserrat"/>
              </a:rPr>
              <a:t>Beveridge et al., 2024, PNAS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27" name="Google Shape;165;g2d8bdf40c6f_0_138"/>
          <p:cNvSpPr/>
          <p:nvPr/>
        </p:nvSpPr>
        <p:spPr>
          <a:xfrm>
            <a:off x="3951360" y="653400"/>
            <a:ext cx="4912560" cy="43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30120">
              <a:lnSpc>
                <a:spcPct val="100000"/>
              </a:lnSpc>
              <a:buClr>
                <a:srgbClr val="000000"/>
              </a:buClr>
              <a:buFont typeface="Montserrat"/>
              <a:buChar char="●"/>
            </a:pPr>
            <a:r>
              <a:rPr b="0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Os rios andinos (e.g., Japurá-Caquetá, Ucayali, Marañón) apresentam a </a:t>
            </a:r>
            <a:r>
              <a:rPr b="1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maior contribuição por área</a:t>
            </a:r>
            <a:r>
              <a:rPr b="0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 de toda a bacia Amazônica</a:t>
            </a:r>
            <a:endParaRPr b="0" lang="pt-BR" sz="16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600" spc="-1" strike="noStrike">
              <a:latin typeface="Arial"/>
            </a:endParaRPr>
          </a:p>
          <a:p>
            <a:pPr marL="457200" indent="-330120">
              <a:lnSpc>
                <a:spcPct val="100000"/>
              </a:lnSpc>
              <a:buClr>
                <a:srgbClr val="000000"/>
              </a:buClr>
              <a:buFont typeface="Montserrat"/>
              <a:buChar char="●"/>
              <a:tabLst>
                <a:tab algn="l" pos="0"/>
              </a:tabLst>
            </a:pPr>
            <a:r>
              <a:rPr b="0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90% de todos os sedimentos carregados pelo Rio Amazonas vêm de rios andinos</a:t>
            </a:r>
            <a:endParaRPr b="0" lang="pt-BR" sz="1600" spc="-1" strike="noStrike">
              <a:latin typeface="Arial"/>
            </a:endParaRPr>
          </a:p>
          <a:p>
            <a:pPr marL="45720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600" spc="-1" strike="noStrike">
              <a:latin typeface="Arial"/>
            </a:endParaRPr>
          </a:p>
          <a:p>
            <a:pPr marL="457200" indent="-330120">
              <a:lnSpc>
                <a:spcPct val="100000"/>
              </a:lnSpc>
              <a:buClr>
                <a:srgbClr val="000000"/>
              </a:buClr>
              <a:buFont typeface="Montserrat"/>
              <a:buChar char="●"/>
              <a:tabLst>
                <a:tab algn="l" pos="0"/>
              </a:tabLst>
            </a:pPr>
            <a:r>
              <a:rPr b="0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Exporte de água da bacia Amazônia:</a:t>
            </a:r>
            <a:endParaRPr b="0" lang="pt-BR" sz="1600" spc="-1" strike="noStrike">
              <a:latin typeface="Arial"/>
            </a:endParaRPr>
          </a:p>
          <a:p>
            <a:pPr lvl="1" marL="914400" indent="-330120">
              <a:lnSpc>
                <a:spcPct val="100000"/>
              </a:lnSpc>
              <a:buClr>
                <a:srgbClr val="000000"/>
              </a:buClr>
              <a:buFont typeface="Montserrat"/>
              <a:buChar char="○"/>
              <a:tabLst>
                <a:tab algn="l" pos="0"/>
              </a:tabLst>
            </a:pPr>
            <a:r>
              <a:rPr b="1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Rios</a:t>
            </a:r>
            <a:r>
              <a:rPr b="0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: 6,600 km</a:t>
            </a:r>
            <a:r>
              <a:rPr b="0" lang="en" sz="1600" spc="-1" strike="noStrike" baseline="30000">
                <a:solidFill>
                  <a:srgbClr val="000000"/>
                </a:solidFill>
                <a:latin typeface="Montserrat"/>
                <a:ea typeface="Montserrat"/>
              </a:rPr>
              <a:t>3</a:t>
            </a:r>
            <a:r>
              <a:rPr b="0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/ano (~50% de todo o aporte do Oceano Atlântico)</a:t>
            </a:r>
            <a:endParaRPr b="0" lang="pt-BR" sz="1600" spc="-1" strike="noStrike">
              <a:latin typeface="Arial"/>
            </a:endParaRPr>
          </a:p>
          <a:p>
            <a:pPr lvl="1" marL="914400" indent="-330120">
              <a:lnSpc>
                <a:spcPct val="100000"/>
              </a:lnSpc>
              <a:buClr>
                <a:srgbClr val="000000"/>
              </a:buClr>
              <a:buFont typeface="Montserrat"/>
              <a:buChar char="○"/>
              <a:tabLst>
                <a:tab algn="l" pos="0"/>
              </a:tabLst>
            </a:pPr>
            <a:r>
              <a:rPr b="1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Atmosfera</a:t>
            </a:r>
            <a:r>
              <a:rPr b="0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: ~6,400 km</a:t>
            </a:r>
            <a:r>
              <a:rPr b="0" lang="en" sz="1600" spc="-1" strike="noStrike" baseline="30000">
                <a:solidFill>
                  <a:srgbClr val="000000"/>
                </a:solidFill>
                <a:latin typeface="Montserrat"/>
                <a:ea typeface="Montserrat"/>
              </a:rPr>
              <a:t>3</a:t>
            </a:r>
            <a:r>
              <a:rPr b="0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/ano</a:t>
            </a:r>
            <a:endParaRPr b="0" lang="pt-BR" sz="1600" spc="-1" strike="noStrike">
              <a:latin typeface="Arial"/>
            </a:endParaRPr>
          </a:p>
          <a:p>
            <a:pPr marL="914400">
              <a:lnSpc>
                <a:spcPct val="100000"/>
              </a:lnSpc>
              <a:buNone/>
              <a:tabLst>
                <a:tab algn="l" pos="0"/>
              </a:tabLst>
            </a:pPr>
            <a:endParaRPr b="0" lang="pt-BR" sz="1600" spc="-1" strike="noStrike">
              <a:latin typeface="Arial"/>
            </a:endParaRPr>
          </a:p>
          <a:p>
            <a:pPr marL="457200" indent="-330120">
              <a:lnSpc>
                <a:spcPct val="100000"/>
              </a:lnSpc>
              <a:buClr>
                <a:srgbClr val="000000"/>
              </a:buClr>
              <a:buFont typeface="Montserrat"/>
              <a:buChar char="●"/>
              <a:tabLst>
                <a:tab algn="l" pos="0"/>
              </a:tabLst>
            </a:pPr>
            <a:r>
              <a:rPr b="0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Até 50% da precipitação da Amazônia andina é reciclada; São Paulo e Buenos Aires: ~24%; Lima: ~20-30%; Bogotá: ~10%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47;g2d8bdf40c6f_0_130"/>
          <p:cNvSpPr/>
          <p:nvPr/>
        </p:nvSpPr>
        <p:spPr>
          <a:xfrm>
            <a:off x="36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Google Shape;148;g2d8bdf40c6f_0_130"/>
          <p:cNvSpPr/>
          <p:nvPr/>
        </p:nvSpPr>
        <p:spPr>
          <a:xfrm>
            <a:off x="54036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solidFill>
            <a:schemeClr val="lt1"/>
          </a:solidFill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Google Shape;149;g2d8bdf40c6f_0_130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Google Shape;150;g2d8bdf40c6f_0_130"/>
          <p:cNvSpPr/>
          <p:nvPr/>
        </p:nvSpPr>
        <p:spPr>
          <a:xfrm>
            <a:off x="54036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56200" y="653400"/>
            <a:ext cx="2480040" cy="943200"/>
          </a:xfrm>
          <a:prstGeom prst="rect">
            <a:avLst/>
          </a:prstGeom>
          <a:noFill/>
          <a:ln w="0">
            <a:noFill/>
          </a:ln>
        </p:spPr>
        <p:txBody>
          <a:bodyPr lIns="0" rIns="0" tIns="5400" bIns="0" anchor="t">
            <a:noAutofit/>
          </a:bodyPr>
          <a:p>
            <a:pPr>
              <a:lnSpc>
                <a:spcPct val="108000"/>
              </a:lnSpc>
              <a:buNone/>
              <a:tabLst>
                <a:tab algn="l" pos="0"/>
              </a:tabLst>
            </a:pPr>
            <a:r>
              <a:rPr b="1" lang="pt-BR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O que acontece se há mortalidade de árvores?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Google Shape;153;g2d8bdf40c6f_0_130"/>
          <p:cNvSpPr/>
          <p:nvPr/>
        </p:nvSpPr>
        <p:spPr>
          <a:xfrm>
            <a:off x="433080" y="4774320"/>
            <a:ext cx="413856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en" sz="1200" spc="-1" strike="noStrike">
                <a:solidFill>
                  <a:srgbClr val="000000"/>
                </a:solidFill>
                <a:latin typeface="Montserrat"/>
                <a:ea typeface="Montserrat"/>
              </a:rPr>
              <a:t>Lábrea, Amazonas, foto: Douglas Magno (AFP)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134" name="Picture 4" descr=""/>
          <p:cNvPicPr/>
          <p:nvPr/>
        </p:nvPicPr>
        <p:blipFill>
          <a:blip r:embed="rId1"/>
          <a:stretch/>
        </p:blipFill>
        <p:spPr>
          <a:xfrm>
            <a:off x="3590640" y="1019520"/>
            <a:ext cx="5366520" cy="358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47;g2d8bdf40c6f_0_130"/>
          <p:cNvSpPr/>
          <p:nvPr/>
        </p:nvSpPr>
        <p:spPr>
          <a:xfrm>
            <a:off x="36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Google Shape;148;g2d8bdf40c6f_0_130"/>
          <p:cNvSpPr/>
          <p:nvPr/>
        </p:nvSpPr>
        <p:spPr>
          <a:xfrm>
            <a:off x="54036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solidFill>
            <a:schemeClr val="lt1"/>
          </a:solidFill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Google Shape;149;g2d8bdf40c6f_0_130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Google Shape;150;g2d8bdf40c6f_0_130"/>
          <p:cNvSpPr/>
          <p:nvPr/>
        </p:nvSpPr>
        <p:spPr>
          <a:xfrm>
            <a:off x="54036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56200" y="653400"/>
            <a:ext cx="2480040" cy="864360"/>
          </a:xfrm>
          <a:prstGeom prst="rect">
            <a:avLst/>
          </a:prstGeom>
          <a:noFill/>
          <a:ln w="0">
            <a:noFill/>
          </a:ln>
        </p:spPr>
        <p:txBody>
          <a:bodyPr lIns="0" rIns="0" tIns="5400" bIns="0" anchor="t">
            <a:noAutofit/>
          </a:bodyPr>
          <a:p>
            <a:pPr>
              <a:lnSpc>
                <a:spcPct val="108000"/>
              </a:lnSpc>
              <a:buNone/>
              <a:tabLst>
                <a:tab algn="l" pos="0"/>
              </a:tabLst>
            </a:pPr>
            <a:r>
              <a:rPr b="1" lang="pt-BR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Impactos no ciclo hidrológico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Google Shape;153;g2d8bdf40c6f_0_130"/>
          <p:cNvSpPr/>
          <p:nvPr/>
        </p:nvSpPr>
        <p:spPr>
          <a:xfrm>
            <a:off x="433080" y="4774320"/>
            <a:ext cx="413856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en" sz="1200" spc="-1" strike="noStrike">
                <a:solidFill>
                  <a:srgbClr val="000000"/>
                </a:solidFill>
                <a:latin typeface="Montserrat"/>
                <a:ea typeface="Montserrat"/>
              </a:rPr>
              <a:t>Aragão, 2012, Nature</a:t>
            </a:r>
            <a:endParaRPr b="0" lang="pt-BR" sz="1200" spc="-1" strike="noStrike">
              <a:latin typeface="Arial"/>
            </a:endParaRPr>
          </a:p>
        </p:txBody>
      </p:sp>
      <p:pic>
        <p:nvPicPr>
          <p:cNvPr id="141" name="Google Shape;126;g3552599aed1_0_15" descr=""/>
          <p:cNvPicPr/>
          <p:nvPr/>
        </p:nvPicPr>
        <p:blipFill>
          <a:blip r:embed="rId1"/>
          <a:stretch/>
        </p:blipFill>
        <p:spPr>
          <a:xfrm>
            <a:off x="3319560" y="723240"/>
            <a:ext cx="5653440" cy="413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70;g2d8bdf40c6f_0_149"/>
          <p:cNvSpPr/>
          <p:nvPr/>
        </p:nvSpPr>
        <p:spPr>
          <a:xfrm>
            <a:off x="36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Google Shape;171;g2d8bdf40c6f_0_149"/>
          <p:cNvSpPr/>
          <p:nvPr/>
        </p:nvSpPr>
        <p:spPr>
          <a:xfrm>
            <a:off x="54036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solidFill>
            <a:schemeClr val="lt1"/>
          </a:solidFill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Google Shape;172;g2d8bdf40c6f_0_149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Google Shape;173;g2d8bdf40c6f_0_149"/>
          <p:cNvSpPr/>
          <p:nvPr/>
        </p:nvSpPr>
        <p:spPr>
          <a:xfrm>
            <a:off x="54036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56200" y="653400"/>
            <a:ext cx="2480040" cy="864360"/>
          </a:xfrm>
          <a:prstGeom prst="rect">
            <a:avLst/>
          </a:prstGeom>
          <a:noFill/>
          <a:ln w="0">
            <a:noFill/>
          </a:ln>
        </p:spPr>
        <p:txBody>
          <a:bodyPr lIns="0" rIns="0" tIns="5400" bIns="0" anchor="t">
            <a:noAutofit/>
          </a:bodyPr>
          <a:p>
            <a:pPr>
              <a:lnSpc>
                <a:spcPct val="108000"/>
              </a:lnSpc>
              <a:buNone/>
              <a:tabLst>
                <a:tab algn="l" pos="0"/>
              </a:tabLst>
            </a:pPr>
            <a:r>
              <a:rPr b="1" lang="en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Conectividade na atmosfera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Google Shape;175;g2d8bdf40c6f_0_149"/>
          <p:cNvSpPr/>
          <p:nvPr/>
        </p:nvSpPr>
        <p:spPr>
          <a:xfrm>
            <a:off x="433080" y="4774320"/>
            <a:ext cx="2555280" cy="36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en" sz="1200" spc="-1" strike="noStrike">
                <a:solidFill>
                  <a:srgbClr val="000000"/>
                </a:solidFill>
                <a:latin typeface="Montserrat"/>
                <a:ea typeface="Montserrat"/>
              </a:rPr>
              <a:t>Flores et al., 2024 Nature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48" name="Google Shape;176;g2d8bdf40c6f_0_149"/>
          <p:cNvSpPr/>
          <p:nvPr/>
        </p:nvSpPr>
        <p:spPr>
          <a:xfrm>
            <a:off x="370440" y="2109960"/>
            <a:ext cx="268092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A provisão de </a:t>
            </a:r>
            <a:r>
              <a:rPr b="1" i="1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umidade</a:t>
            </a:r>
            <a:r>
              <a:rPr b="0" i="1" lang="en" sz="1600" spc="-1" strike="noStrike">
                <a:solidFill>
                  <a:srgbClr val="000000"/>
                </a:solidFill>
                <a:latin typeface="Montserrat"/>
                <a:ea typeface="Montserrat"/>
              </a:rPr>
              <a:t> como um serviço ecossistêmico regional</a:t>
            </a:r>
            <a:endParaRPr b="0" lang="pt-BR" sz="1600" spc="-1" strike="noStrike">
              <a:latin typeface="Arial"/>
            </a:endParaRPr>
          </a:p>
        </p:txBody>
      </p:sp>
      <p:pic>
        <p:nvPicPr>
          <p:cNvPr id="149" name="Google Shape;177;g2d8bdf40c6f_0_149" descr=""/>
          <p:cNvPicPr/>
          <p:nvPr/>
        </p:nvPicPr>
        <p:blipFill>
          <a:blip r:embed="rId1"/>
          <a:stretch/>
        </p:blipFill>
        <p:spPr>
          <a:xfrm>
            <a:off x="3728880" y="653400"/>
            <a:ext cx="5126040" cy="433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303;p13"/>
          <p:cNvSpPr/>
          <p:nvPr/>
        </p:nvSpPr>
        <p:spPr>
          <a:xfrm>
            <a:off x="0" y="0"/>
            <a:ext cx="9146880" cy="5145120"/>
          </a:xfrm>
          <a:custGeom>
            <a:avLst/>
            <a:gdLst/>
            <a:ah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8e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Google Shape;304;p13"/>
          <p:cNvSpPr/>
          <p:nvPr/>
        </p:nvSpPr>
        <p:spPr>
          <a:xfrm>
            <a:off x="540000" y="4301640"/>
            <a:ext cx="150480" cy="301320"/>
          </a:xfrm>
          <a:custGeom>
            <a:avLst/>
            <a:gdLst/>
            <a:ahLst/>
            <a:rect l="l" t="t" r="r" b="b"/>
            <a:pathLst>
              <a:path w="331469" h="662940">
                <a:moveTo>
                  <a:pt x="331445" y="331445"/>
                </a:moveTo>
                <a:lnTo>
                  <a:pt x="267918" y="331445"/>
                </a:lnTo>
                <a:lnTo>
                  <a:pt x="262777" y="384156"/>
                </a:lnTo>
                <a:lnTo>
                  <a:pt x="247674" y="434082"/>
                </a:lnTo>
                <a:lnTo>
                  <a:pt x="223086" y="480060"/>
                </a:lnTo>
                <a:lnTo>
                  <a:pt x="189491" y="520926"/>
                </a:lnTo>
                <a:lnTo>
                  <a:pt x="148625" y="554521"/>
                </a:lnTo>
                <a:lnTo>
                  <a:pt x="102646" y="579109"/>
                </a:lnTo>
                <a:lnTo>
                  <a:pt x="52716" y="594212"/>
                </a:lnTo>
                <a:lnTo>
                  <a:pt x="0" y="599353"/>
                </a:lnTo>
                <a:lnTo>
                  <a:pt x="0" y="662880"/>
                </a:lnTo>
                <a:lnTo>
                  <a:pt x="52392" y="658796"/>
                </a:lnTo>
                <a:lnTo>
                  <a:pt x="102767" y="646746"/>
                </a:lnTo>
                <a:lnTo>
                  <a:pt x="150386" y="627036"/>
                </a:lnTo>
                <a:lnTo>
                  <a:pt x="194513" y="599971"/>
                </a:lnTo>
                <a:lnTo>
                  <a:pt x="234411" y="565857"/>
                </a:lnTo>
                <a:lnTo>
                  <a:pt x="268531" y="525957"/>
                </a:lnTo>
                <a:lnTo>
                  <a:pt x="295599" y="481828"/>
                </a:lnTo>
                <a:lnTo>
                  <a:pt x="315310" y="434208"/>
                </a:lnTo>
                <a:lnTo>
                  <a:pt x="327361" y="383834"/>
                </a:lnTo>
                <a:lnTo>
                  <a:pt x="331445" y="331445"/>
                </a:lnTo>
                <a:close/>
                <a:moveTo>
                  <a:pt x="331445" y="133964"/>
                </a:moveTo>
                <a:lnTo>
                  <a:pt x="286217" y="139189"/>
                </a:lnTo>
                <a:lnTo>
                  <a:pt x="244669" y="154067"/>
                </a:lnTo>
                <a:lnTo>
                  <a:pt x="207997" y="177405"/>
                </a:lnTo>
                <a:lnTo>
                  <a:pt x="177395" y="208006"/>
                </a:lnTo>
                <a:lnTo>
                  <a:pt x="154057" y="244676"/>
                </a:lnTo>
                <a:lnTo>
                  <a:pt x="139179" y="286221"/>
                </a:lnTo>
                <a:lnTo>
                  <a:pt x="133954" y="331445"/>
                </a:lnTo>
                <a:lnTo>
                  <a:pt x="127114" y="373739"/>
                </a:lnTo>
                <a:lnTo>
                  <a:pt x="108077" y="410505"/>
                </a:lnTo>
                <a:lnTo>
                  <a:pt x="79064" y="439519"/>
                </a:lnTo>
                <a:lnTo>
                  <a:pt x="42298" y="458558"/>
                </a:lnTo>
                <a:lnTo>
                  <a:pt x="0" y="465399"/>
                </a:lnTo>
                <a:lnTo>
                  <a:pt x="0" y="528915"/>
                </a:lnTo>
                <a:lnTo>
                  <a:pt x="45227" y="523691"/>
                </a:lnTo>
                <a:lnTo>
                  <a:pt x="86773" y="508814"/>
                </a:lnTo>
                <a:lnTo>
                  <a:pt x="123443" y="485479"/>
                </a:lnTo>
                <a:lnTo>
                  <a:pt x="154043" y="454880"/>
                </a:lnTo>
                <a:lnTo>
                  <a:pt x="177379" y="418212"/>
                </a:lnTo>
                <a:lnTo>
                  <a:pt x="192256" y="376669"/>
                </a:lnTo>
                <a:lnTo>
                  <a:pt x="197480" y="331445"/>
                </a:lnTo>
                <a:lnTo>
                  <a:pt x="204322" y="289147"/>
                </a:lnTo>
                <a:lnTo>
                  <a:pt x="223364" y="252380"/>
                </a:lnTo>
                <a:lnTo>
                  <a:pt x="252381" y="223368"/>
                </a:lnTo>
                <a:lnTo>
                  <a:pt x="289150" y="204330"/>
                </a:lnTo>
                <a:lnTo>
                  <a:pt x="331445" y="197491"/>
                </a:lnTo>
                <a:lnTo>
                  <a:pt x="331445" y="133964"/>
                </a:lnTo>
                <a:close/>
                <a:moveTo>
                  <a:pt x="331445" y="0"/>
                </a:moveTo>
                <a:lnTo>
                  <a:pt x="279048" y="4085"/>
                </a:lnTo>
                <a:lnTo>
                  <a:pt x="228673" y="16138"/>
                </a:lnTo>
                <a:lnTo>
                  <a:pt x="181055" y="35852"/>
                </a:lnTo>
                <a:lnTo>
                  <a:pt x="136930" y="62923"/>
                </a:lnTo>
                <a:lnTo>
                  <a:pt x="97033" y="97044"/>
                </a:lnTo>
                <a:lnTo>
                  <a:pt x="62913" y="136933"/>
                </a:lnTo>
                <a:lnTo>
                  <a:pt x="35845" y="181056"/>
                </a:lnTo>
                <a:lnTo>
                  <a:pt x="16134" y="228675"/>
                </a:lnTo>
                <a:lnTo>
                  <a:pt x="4084" y="279051"/>
                </a:lnTo>
                <a:lnTo>
                  <a:pt x="0" y="331445"/>
                </a:lnTo>
                <a:lnTo>
                  <a:pt x="63537" y="331445"/>
                </a:lnTo>
                <a:lnTo>
                  <a:pt x="68677" y="278728"/>
                </a:lnTo>
                <a:lnTo>
                  <a:pt x="83778" y="228799"/>
                </a:lnTo>
                <a:lnTo>
                  <a:pt x="108360" y="182820"/>
                </a:lnTo>
                <a:lnTo>
                  <a:pt x="141943" y="141953"/>
                </a:lnTo>
                <a:lnTo>
                  <a:pt x="182815" y="108365"/>
                </a:lnTo>
                <a:lnTo>
                  <a:pt x="228798" y="83780"/>
                </a:lnTo>
                <a:lnTo>
                  <a:pt x="278728" y="68677"/>
                </a:lnTo>
                <a:lnTo>
                  <a:pt x="331445" y="63537"/>
                </a:lnTo>
                <a:lnTo>
                  <a:pt x="331445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Google Shape;305;p13"/>
          <p:cNvSpPr/>
          <p:nvPr/>
        </p:nvSpPr>
        <p:spPr>
          <a:xfrm>
            <a:off x="3942000" y="540000"/>
            <a:ext cx="4663440" cy="360"/>
          </a:xfrm>
          <a:custGeom>
            <a:avLst/>
            <a:gdLst/>
            <a:ahLst/>
            <a:rect l="l" t="t" r="r" b="b"/>
            <a:pathLst>
              <a:path w="10250169" h="120000">
                <a:moveTo>
                  <a:pt x="0" y="0"/>
                </a:moveTo>
                <a:lnTo>
                  <a:pt x="10249928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Google Shape;306;p13"/>
          <p:cNvSpPr/>
          <p:nvPr/>
        </p:nvSpPr>
        <p:spPr>
          <a:xfrm>
            <a:off x="540000" y="540000"/>
            <a:ext cx="1987200" cy="360"/>
          </a:xfrm>
          <a:custGeom>
            <a:avLst/>
            <a:gdLst/>
            <a:ahLst/>
            <a:rect l="l" t="t" r="r" b="b"/>
            <a:pathLst>
              <a:path w="4368165" h="120000">
                <a:moveTo>
                  <a:pt x="0" y="0"/>
                </a:moveTo>
                <a:lnTo>
                  <a:pt x="4368086" y="0"/>
                </a:lnTo>
              </a:path>
            </a:pathLst>
          </a:custGeom>
          <a:noFill/>
          <a:ln w="381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54" name="Google Shape;308;p13" descr="A green and white document&#10;&#10;AI-generated content may be incorrect."/>
          <p:cNvPicPr/>
          <p:nvPr/>
        </p:nvPicPr>
        <p:blipFill>
          <a:blip r:embed="rId1"/>
          <a:srcRect l="0" t="0" r="0" b="25556"/>
          <a:stretch/>
        </p:blipFill>
        <p:spPr>
          <a:xfrm>
            <a:off x="4138920" y="609840"/>
            <a:ext cx="4269600" cy="4533120"/>
          </a:xfrm>
          <a:prstGeom prst="rect">
            <a:avLst/>
          </a:prstGeom>
          <a:ln w="0">
            <a:noFill/>
          </a:ln>
        </p:spPr>
      </p:pic>
      <p:sp>
        <p:nvSpPr>
          <p:cNvPr id="155" name="Google Shape;174;g2d8bdf40c6f_0_149"/>
          <p:cNvSpPr/>
          <p:nvPr/>
        </p:nvSpPr>
        <p:spPr>
          <a:xfrm>
            <a:off x="540000" y="649080"/>
            <a:ext cx="2480040" cy="3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" bIns="0" anchor="t">
            <a:spAutoFit/>
          </a:bodyPr>
          <a:p>
            <a:pPr>
              <a:lnSpc>
                <a:spcPct val="108000"/>
              </a:lnSpc>
              <a:buNone/>
            </a:pPr>
            <a:r>
              <a:rPr b="1" lang="en-US" sz="1900" spc="-1" strike="noStrike">
                <a:solidFill>
                  <a:srgbClr val="000000"/>
                </a:solidFill>
                <a:latin typeface="Montserrat"/>
                <a:ea typeface="Montserrat"/>
              </a:rPr>
              <a:t>Nota técnica</a:t>
            </a:r>
            <a:endParaRPr b="0" lang="pt-BR" sz="1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Application>LibreOffice/7.2.6.2$Windows_X86_64 LibreOffice_project/b0ec3a565991f7569a5a7f5d24fed7f52653d754</Application>
  <AppVersion>15.0000</AppVersion>
  <Words>375</Words>
  <Paragraphs>61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pt-BR</dc:language>
  <cp:lastModifiedBy>Marina Hirota</cp:lastModifiedBy>
  <dcterms:modified xsi:type="dcterms:W3CDTF">2025-05-21T17:48:50Z</dcterms:modified>
  <cp:revision>13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17</vt:i4>
  </property>
  <property fmtid="{D5CDD505-2E9C-101B-9397-08002B2CF9AE}" pid="3" name="PresentationFormat">
    <vt:lpwstr>On-screen Show (16:9)</vt:lpwstr>
  </property>
  <property fmtid="{D5CDD505-2E9C-101B-9397-08002B2CF9AE}" pid="4" name="Slides">
    <vt:i4>17</vt:i4>
  </property>
</Properties>
</file>